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D9F98657-25BF-324A-BD03-FF7186819751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DB01D0AD-C611-D546-8F2F-05621D0E6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1" Type="http://schemas.openxmlformats.org/officeDocument/2006/relationships/video" Target="file://localhost/Users/mlasko/Desktop/ch%205%20gravity/gravity.mo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1" Type="http://schemas.openxmlformats.org/officeDocument/2006/relationships/video" Target="file://localhost/Users/mlasko/Desktop/ch%205%20gravity/mass%20vs%20weight%205-4.mo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1" Type="http://schemas.openxmlformats.org/officeDocument/2006/relationships/video" Target="file://localhost/Users/mlasko/Desktop/ch%205%20gravity/What_Is_Gravity.mo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video" Target="file://localhost/Users/mlasko/Desktop/ch%205%20gravity/Falling_Objects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5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video" Target="file://localhost/Users/mlasko/Desktop/ch%205%20gravity/The_Law_of_Universal_Gravitation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Gravity: A Force of Attraction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1950021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460" y="3539232"/>
            <a:ext cx="3425825" cy="3318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2808" y="5000953"/>
            <a:ext cx="232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Name: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 the following questions.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4" y="1600200"/>
            <a:ext cx="8525435" cy="4639235"/>
          </a:xfrm>
        </p:spPr>
        <p:txBody>
          <a:bodyPr/>
          <a:lstStyle/>
          <a:p>
            <a:r>
              <a:rPr lang="en-US" dirty="0" smtClean="0"/>
              <a:t>What 2 things does the force of gravity depend on?</a:t>
            </a:r>
          </a:p>
          <a:p>
            <a:endParaRPr lang="en-US" dirty="0" smtClean="0"/>
          </a:p>
          <a:p>
            <a:r>
              <a:rPr lang="en-US" dirty="0" smtClean="0"/>
              <a:t>What holds everything on Earth?</a:t>
            </a:r>
          </a:p>
          <a:p>
            <a:endParaRPr lang="en-US" dirty="0" smtClean="0"/>
          </a:p>
          <a:p>
            <a:r>
              <a:rPr lang="en-US" dirty="0" smtClean="0"/>
              <a:t>What do all planets in the solar system revolve around?</a:t>
            </a:r>
          </a:p>
          <a:p>
            <a:endParaRPr lang="en-US" dirty="0" smtClean="0"/>
          </a:p>
          <a:p>
            <a:r>
              <a:rPr lang="en-US" dirty="0" smtClean="0"/>
              <a:t>The greater the _______ of an object, the greater its gravitational pull.</a:t>
            </a:r>
            <a:endParaRPr lang="en-US" dirty="0"/>
          </a:p>
        </p:txBody>
      </p:sp>
      <p:pic>
        <p:nvPicPr>
          <p:cNvPr id="4" name="Picture 3" descr="20464489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919" y="5528113"/>
            <a:ext cx="1277938" cy="13298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</a:t>
            </a:r>
            <a:endParaRPr lang="en-US" dirty="0"/>
          </a:p>
        </p:txBody>
      </p:sp>
      <p:pic>
        <p:nvPicPr>
          <p:cNvPr id="4" name="gravity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6506" y="2395537"/>
            <a:ext cx="40640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50" y="1850571"/>
            <a:ext cx="7878788" cy="3806371"/>
          </a:xfrm>
        </p:spPr>
        <p:txBody>
          <a:bodyPr/>
          <a:lstStyle/>
          <a:p>
            <a:r>
              <a:rPr lang="en-US" dirty="0" smtClean="0"/>
              <a:t>_________ is directly related to gravity.</a:t>
            </a:r>
          </a:p>
          <a:p>
            <a:r>
              <a:rPr lang="en-US" dirty="0" smtClean="0"/>
              <a:t>The gravitational pull on the _________ is _________ than that on Earth.</a:t>
            </a:r>
          </a:p>
          <a:p>
            <a:r>
              <a:rPr lang="en-US" dirty="0" smtClean="0"/>
              <a:t>An object dropped on Earth increases its _________ by 9.8m/s/s.</a:t>
            </a:r>
          </a:p>
          <a:p>
            <a:r>
              <a:rPr lang="en-US" dirty="0" smtClean="0"/>
              <a:t>Weight is equal to mass times ______________.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350" y="565409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gravity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8571" y="5654097"/>
            <a:ext cx="55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less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3038" y="5654097"/>
            <a:ext cx="77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speed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6000" y="565409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weight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2373" y="5656942"/>
            <a:ext cx="7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20514539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538" y="719138"/>
            <a:ext cx="1625600" cy="1397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vs. Mass</a:t>
            </a:r>
            <a:endParaRPr lang="en-US" dirty="0"/>
          </a:p>
        </p:txBody>
      </p:sp>
      <p:pic>
        <p:nvPicPr>
          <p:cNvPr id="4" name="mass vs weight 5-4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6506" y="2395537"/>
            <a:ext cx="40640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weight or mass to answer the questions.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429" y="1600200"/>
            <a:ext cx="7045924" cy="4639235"/>
          </a:xfrm>
        </p:spPr>
        <p:txBody>
          <a:bodyPr/>
          <a:lstStyle/>
          <a:p>
            <a:pPr lvl="3"/>
            <a:r>
              <a:rPr lang="en-US" dirty="0" smtClean="0"/>
              <a:t>Is the amount </a:t>
            </a:r>
            <a:r>
              <a:rPr lang="en-US" sz="2000" dirty="0" smtClean="0"/>
              <a:t>of</a:t>
            </a:r>
            <a:r>
              <a:rPr lang="en-US" dirty="0" smtClean="0"/>
              <a:t> gravitational pull on an object.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Is the measure of the amount  of matter in an object.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Is measured by using a balance scale.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Is measured with a spring scale.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Is different depending on where it is measure.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Is never changing no matter where it is measured</a:t>
            </a:r>
            <a:endParaRPr lang="en-US" dirty="0"/>
          </a:p>
        </p:txBody>
      </p:sp>
      <p:pic>
        <p:nvPicPr>
          <p:cNvPr id="4" name="Picture 3" descr="20385975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321" y="1011465"/>
            <a:ext cx="831842" cy="8123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must you exert a force to pick up an object?</a:t>
            </a:r>
          </a:p>
          <a:p>
            <a:endParaRPr lang="en-US" dirty="0" smtClean="0"/>
          </a:p>
          <a:p>
            <a:r>
              <a:rPr lang="en-US" dirty="0" smtClean="0"/>
              <a:t>How does mass affect gravitational force?</a:t>
            </a:r>
          </a:p>
          <a:p>
            <a:endParaRPr lang="en-US" dirty="0" smtClean="0"/>
          </a:p>
          <a:p>
            <a:r>
              <a:rPr lang="en-US" dirty="0" smtClean="0"/>
              <a:t>How is gravitational force related to the weight of an object?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mass and weight?</a:t>
            </a:r>
          </a:p>
          <a:p>
            <a:endParaRPr lang="en-US" dirty="0" smtClean="0"/>
          </a:p>
          <a:p>
            <a:r>
              <a:rPr lang="en-US" dirty="0" smtClean="0"/>
              <a:t>What must you know in order to calculate the gravitational force between two objects?</a:t>
            </a:r>
          </a:p>
          <a:p>
            <a:endParaRPr lang="en-US" dirty="0" smtClean="0"/>
          </a:p>
          <a:p>
            <a:r>
              <a:rPr lang="en-US" dirty="0" smtClean="0"/>
              <a:t>Where would you weigh the most, on a boat, on the space shuttle, or on the moon?</a:t>
            </a:r>
            <a:endParaRPr lang="en-US" dirty="0"/>
          </a:p>
        </p:txBody>
      </p:sp>
      <p:pic>
        <p:nvPicPr>
          <p:cNvPr id="4" name="Picture 3" descr="21564594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0907" y="441682"/>
            <a:ext cx="853962" cy="9759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600200"/>
            <a:ext cx="7878788" cy="3923121"/>
          </a:xfrm>
        </p:spPr>
        <p:txBody>
          <a:bodyPr/>
          <a:lstStyle/>
          <a:p>
            <a:r>
              <a:rPr lang="en-US" dirty="0" smtClean="0"/>
              <a:t>_________ opposes motion between surfaces that are touching.</a:t>
            </a:r>
          </a:p>
          <a:p>
            <a:r>
              <a:rPr lang="en-US" dirty="0" smtClean="0"/>
              <a:t>The _________ is the unit of force.</a:t>
            </a:r>
          </a:p>
          <a:p>
            <a:r>
              <a:rPr lang="en-US" dirty="0" smtClean="0"/>
              <a:t>_________ is determined by combining forces.</a:t>
            </a:r>
          </a:p>
          <a:p>
            <a:r>
              <a:rPr lang="en-US" dirty="0" smtClean="0"/>
              <a:t>Acceleration is the rate at which ____________ changes.</a:t>
            </a:r>
          </a:p>
          <a:p>
            <a:r>
              <a:rPr lang="en-US" dirty="0" smtClean="0"/>
              <a:t>____________ is a measure of the gravitational force on an object.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41350" y="5855543"/>
            <a:ext cx="91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newton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7275" y="5855543"/>
            <a:ext cx="86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62074" y="5855543"/>
            <a:ext cx="84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77709" y="5855543"/>
            <a:ext cx="92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43330" y="5855543"/>
            <a:ext cx="10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dirty="0" smtClean="0"/>
              <a:t>et force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600201"/>
            <a:ext cx="7878788" cy="4151086"/>
          </a:xfrm>
        </p:spPr>
        <p:txBody>
          <a:bodyPr/>
          <a:lstStyle/>
          <a:p>
            <a:r>
              <a:rPr lang="en-US" dirty="0" smtClean="0"/>
              <a:t>____________ is the force of attraction between objects due to their masses.</a:t>
            </a:r>
          </a:p>
          <a:p>
            <a:r>
              <a:rPr lang="en-US" dirty="0" smtClean="0"/>
              <a:t>The force of gravity can affect the __________ of an object or the ___________ of the object’s motion.</a:t>
            </a:r>
          </a:p>
          <a:p>
            <a:r>
              <a:rPr lang="en-US" dirty="0" smtClean="0"/>
              <a:t>All ______________ has mass</a:t>
            </a:r>
          </a:p>
          <a:p>
            <a:r>
              <a:rPr lang="en-US" dirty="0" smtClean="0"/>
              <a:t>Earth has a huge ___________.</a:t>
            </a:r>
          </a:p>
          <a:p>
            <a:r>
              <a:rPr lang="en-US" dirty="0" smtClean="0"/>
              <a:t>Earth’s _____________________ pulls everything toward the center of Earth.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43405" y="595605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gravity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2278" y="6417715"/>
            <a:ext cx="126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position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20" y="5956050"/>
            <a:ext cx="136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direction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944" y="641771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matter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6143" y="6396335"/>
            <a:ext cx="866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mass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4725" y="5956050"/>
            <a:ext cx="2611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ravitational</a:t>
            </a: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force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1" descr="22379715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00" y="107576"/>
            <a:ext cx="1458156" cy="13100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Gravity?</a:t>
            </a:r>
            <a:endParaRPr lang="en-US" dirty="0"/>
          </a:p>
        </p:txBody>
      </p:sp>
      <p:pic>
        <p:nvPicPr>
          <p:cNvPr id="4" name="What_Is_Gravity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6506" y="2395537"/>
            <a:ext cx="40640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4" y="1600201"/>
            <a:ext cx="8525435" cy="3661228"/>
          </a:xfrm>
        </p:spPr>
        <p:txBody>
          <a:bodyPr anchor="ctr">
            <a:normAutofit lnSpcReduction="10000"/>
          </a:bodyPr>
          <a:lstStyle/>
          <a:p>
            <a:r>
              <a:rPr lang="en-US" dirty="0" smtClean="0"/>
              <a:t>_______________ is the pull towards the center of the Earth.</a:t>
            </a:r>
          </a:p>
          <a:p>
            <a:endParaRPr lang="en-US" dirty="0" smtClean="0"/>
          </a:p>
          <a:p>
            <a:r>
              <a:rPr lang="en-US" dirty="0" smtClean="0"/>
              <a:t>Gravity is actually an attractive ___________ that acts between any ____________ objects.</a:t>
            </a:r>
          </a:p>
          <a:p>
            <a:endParaRPr lang="en-US" dirty="0" smtClean="0"/>
          </a:p>
          <a:p>
            <a:r>
              <a:rPr lang="en-US" dirty="0" smtClean="0"/>
              <a:t>The greater the ____________ of an object, the greater its gravitational _________________.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350" y="5926239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attraction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7143" y="5926239"/>
            <a:ext cx="68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29429" y="589319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gravity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3332" y="5926239"/>
            <a:ext cx="69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mass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2099" y="5926239"/>
            <a:ext cx="572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two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21564692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688" y="5113439"/>
            <a:ext cx="1168400" cy="162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565" y="1600200"/>
            <a:ext cx="8182120" cy="5257800"/>
          </a:xfrm>
        </p:spPr>
        <p:txBody>
          <a:bodyPr/>
          <a:lstStyle/>
          <a:p>
            <a:r>
              <a:rPr lang="en-US" dirty="0" smtClean="0"/>
              <a:t>Name the 2 essential questions people asked for thousands of years.</a:t>
            </a:r>
          </a:p>
          <a:p>
            <a:endParaRPr lang="en-US" dirty="0" smtClean="0"/>
          </a:p>
          <a:p>
            <a:r>
              <a:rPr lang="en-US" dirty="0" smtClean="0"/>
              <a:t>What was the name of the scientist that realized that the same unbalanced force affected the motions of the apple and th</a:t>
            </a:r>
            <a:r>
              <a:rPr lang="en-US" dirty="0" smtClean="0"/>
              <a:t>e moon?</a:t>
            </a:r>
          </a:p>
          <a:p>
            <a:endParaRPr lang="en-US" dirty="0" smtClean="0"/>
          </a:p>
          <a:p>
            <a:r>
              <a:rPr lang="en-US" dirty="0" smtClean="0"/>
              <a:t>What is the name of the law that describes the relationship between gravitational force, mass, and distance?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172" y="1600200"/>
            <a:ext cx="7133716" cy="4639235"/>
          </a:xfrm>
        </p:spPr>
        <p:txBody>
          <a:bodyPr/>
          <a:lstStyle/>
          <a:p>
            <a:r>
              <a:rPr lang="en-US" dirty="0" smtClean="0"/>
              <a:t>Objects of any size exert a gravitational force.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moon is held in </a:t>
            </a:r>
            <a:r>
              <a:rPr lang="en-US" dirty="0" smtClean="0"/>
              <a:t>its orbit by unbalanced forces.</a:t>
            </a:r>
          </a:p>
          <a:p>
            <a:endParaRPr lang="en-US" dirty="0" smtClean="0"/>
          </a:p>
          <a:p>
            <a:r>
              <a:rPr lang="en-US" dirty="0" smtClean="0"/>
              <a:t>If you traveled to Jupiter and you neither gained or lost mass, your weight on Jupiter would be much greater than your weight on Earth.</a:t>
            </a:r>
            <a:endParaRPr lang="en-US" dirty="0"/>
          </a:p>
        </p:txBody>
      </p:sp>
      <p:pic>
        <p:nvPicPr>
          <p:cNvPr id="4" name="Picture 3" descr="21564675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537" y="4826000"/>
            <a:ext cx="1625600" cy="1511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Objects</a:t>
            </a:r>
            <a:endParaRPr lang="en-US" dirty="0"/>
          </a:p>
        </p:txBody>
      </p:sp>
      <p:pic>
        <p:nvPicPr>
          <p:cNvPr id="4" name="Falling_Objects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6506" y="2395537"/>
            <a:ext cx="4064000" cy="3048000"/>
          </a:xfrm>
        </p:spPr>
      </p:pic>
      <p:pic>
        <p:nvPicPr>
          <p:cNvPr id="5" name="Picture 4" descr="21714237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838" y="393422"/>
            <a:ext cx="1625600" cy="1574800"/>
          </a:xfrm>
          <a:prstGeom prst="rect">
            <a:avLst/>
          </a:prstGeom>
        </p:spPr>
      </p:pic>
      <p:pic>
        <p:nvPicPr>
          <p:cNvPr id="6" name="Picture 5" descr="21869447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63" y="5019675"/>
            <a:ext cx="11557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350" y="298110"/>
            <a:ext cx="7856538" cy="746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 True or False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571" y="1578429"/>
            <a:ext cx="7801429" cy="4639235"/>
          </a:xfrm>
        </p:spPr>
        <p:txBody>
          <a:bodyPr>
            <a:normAutofit lnSpcReduction="10000"/>
          </a:bodyPr>
          <a:lstStyle/>
          <a:p>
            <a:pPr lvl="2">
              <a:buNone/>
            </a:pPr>
            <a:r>
              <a:rPr lang="en-US" dirty="0" smtClean="0"/>
              <a:t>Newton had ideas about falling objects in the 1500’s.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Two objects that are the same size with different masses will hit the ground at the same time when dropped.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Objects gain speed at the same rate.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If you drop a sheet of paper and a crumpled paper at the same time, they hit the ground at the same  time.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Objects in a sweeper will fall at the same rate.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Objects that fall toward Earth accelerate at 9.8 </a:t>
            </a:r>
            <a:r>
              <a:rPr lang="en-US" dirty="0" err="1" smtClean="0"/>
              <a:t>m/s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541710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00" y="22225"/>
            <a:ext cx="1270000" cy="1625600"/>
          </a:xfrm>
          <a:prstGeom prst="rect">
            <a:avLst/>
          </a:prstGeom>
        </p:spPr>
      </p:pic>
      <p:pic>
        <p:nvPicPr>
          <p:cNvPr id="5" name="Picture 4" descr="25271547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71" y="231662"/>
            <a:ext cx="883816" cy="13467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Law of Universal Gravitation</a:t>
            </a:r>
            <a:endParaRPr lang="en-US" dirty="0"/>
          </a:p>
        </p:txBody>
      </p:sp>
      <p:pic>
        <p:nvPicPr>
          <p:cNvPr id="4" name="The_Law_of_Universal_Gravitation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6506" y="2395537"/>
            <a:ext cx="4064000" cy="3048000"/>
          </a:xfrm>
        </p:spPr>
      </p:pic>
      <p:pic>
        <p:nvPicPr>
          <p:cNvPr id="5" name="Picture 4" descr="21564740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75" y="5330825"/>
            <a:ext cx="14732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675</TotalTime>
  <Words>628</Words>
  <Application>Microsoft Macintosh PowerPoint</Application>
  <PresentationFormat>On-screen Show (4:3)</PresentationFormat>
  <Paragraphs>107</Paragraphs>
  <Slides>17</Slides>
  <Notes>0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Exhibit</vt:lpstr>
      <vt:lpstr>Gravity: A Force of Attraction</vt:lpstr>
      <vt:lpstr>Understanding Gravity</vt:lpstr>
      <vt:lpstr>What is Gravity?</vt:lpstr>
      <vt:lpstr>Fill in the Blank</vt:lpstr>
      <vt:lpstr>Check for Understanding</vt:lpstr>
      <vt:lpstr>True/False</vt:lpstr>
      <vt:lpstr>Falling Objects</vt:lpstr>
      <vt:lpstr>Answer True or False </vt:lpstr>
      <vt:lpstr>The Law of Universal Gravitation</vt:lpstr>
      <vt:lpstr>Answer the following questions.</vt:lpstr>
      <vt:lpstr>Gravity</vt:lpstr>
      <vt:lpstr>Fill in the Blank</vt:lpstr>
      <vt:lpstr>Weight vs. Mass</vt:lpstr>
      <vt:lpstr>Use weight or mass to answer the questions.</vt:lpstr>
      <vt:lpstr>QUESTIONS</vt:lpstr>
      <vt:lpstr>QUESTIONS CONTINUED</vt:lpstr>
      <vt:lpstr>REVIEW</vt:lpstr>
    </vt:vector>
  </TitlesOfParts>
  <Company>NKASD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Gravity: A Force of Attraction</dc:title>
  <dc:creator>PA Department of Education Classrooms for the Future</dc:creator>
  <cp:lastModifiedBy>PA Department of Education Classrooms for the Future</cp:lastModifiedBy>
  <cp:revision>7</cp:revision>
  <dcterms:created xsi:type="dcterms:W3CDTF">2011-03-15T11:25:19Z</dcterms:created>
  <dcterms:modified xsi:type="dcterms:W3CDTF">2011-03-15T11:44:50Z</dcterms:modified>
</cp:coreProperties>
</file>